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68" r:id="rId5"/>
    <p:sldId id="269" r:id="rId6"/>
    <p:sldId id="270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94"/>
    <p:restoredTop sz="94607"/>
  </p:normalViewPr>
  <p:slideViewPr>
    <p:cSldViewPr snapToGrid="0" snapToObjects="1">
      <p:cViewPr>
        <p:scale>
          <a:sx n="70" d="100"/>
          <a:sy n="70" d="100"/>
        </p:scale>
        <p:origin x="2432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F09F2-1C91-9343-B7E8-3357D82ADF7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BD85D9-89B0-5046-BF42-987ACE141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61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BD85D9-89B0-5046-BF42-987ACE1418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663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311900"/>
            <a:ext cx="12192000" cy="5461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 W8" charset="-128"/>
                <a:ea typeface="Hiragino Kaku Gothic Std W8" charset="-128"/>
                <a:cs typeface="Hiragino Kaku Gothic Std W8" charset="-128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356350"/>
            <a:ext cx="2743200" cy="365125"/>
          </a:xfrm>
        </p:spPr>
        <p:txBody>
          <a:bodyPr/>
          <a:lstStyle>
            <a:lvl1pPr>
              <a:defRPr sz="1400">
                <a:solidFill>
                  <a:schemeClr val="bg1">
                    <a:alpha val="63000"/>
                  </a:schemeClr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defRPr>
            </a:lvl1pPr>
          </a:lstStyle>
          <a:p>
            <a:fld id="{9C2A874B-28AD-CC40-8F76-86F19413047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830" y="6130469"/>
            <a:ext cx="2362200" cy="9448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A874B-28AD-CC40-8F76-86F194130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36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 amt="11000"/>
          </a:blip>
          <a:srcRect l="71980" t="4812" r="152" b="80762"/>
          <a:stretch/>
        </p:blipFill>
        <p:spPr>
          <a:xfrm rot="16200000">
            <a:off x="1084846" y="3794653"/>
            <a:ext cx="18460569" cy="66580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1" y="1266048"/>
            <a:ext cx="8231392" cy="3218339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rPr>
              <a:t>Constructing Textual Artificial Conversational Entities using Deep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" y="4907668"/>
            <a:ext cx="4251960" cy="512762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rgbClr val="FF40FF"/>
                </a:solidFill>
                <a:latin typeface="Andale Mono" charset="0"/>
                <a:ea typeface="Andale Mono" charset="0"/>
                <a:cs typeface="Andale Mono" charset="0"/>
              </a:rPr>
              <a:t>&gt; hello computer</a:t>
            </a:r>
            <a:endParaRPr lang="en-US" sz="3200" dirty="0">
              <a:solidFill>
                <a:srgbClr val="FF40FF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0" y="5581966"/>
            <a:ext cx="4389120" cy="5127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rgbClr val="00B0F0"/>
                </a:solidFill>
                <a:latin typeface="Andale Mono" charset="0"/>
                <a:ea typeface="Andale Mono" charset="0"/>
                <a:cs typeface="Andale Mono" charset="0"/>
              </a:rPr>
              <a:t>&gt; hello world!</a:t>
            </a:r>
            <a:endParaRPr lang="en-US" sz="3200" dirty="0">
              <a:solidFill>
                <a:srgbClr val="00B0F0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659" y="305042"/>
            <a:ext cx="7985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Nicole Sandra-</a:t>
            </a:r>
            <a:r>
              <a:rPr lang="en-US" dirty="0" err="1">
                <a:solidFill>
                  <a:schemeClr val="bg1"/>
                </a:solidFill>
              </a:rPr>
              <a:t>Yaffa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Dumont, </a:t>
            </a:r>
            <a:r>
              <a:rPr lang="en-US" dirty="0" err="1" smtClean="0">
                <a:solidFill>
                  <a:schemeClr val="bg1"/>
                </a:solidFill>
              </a:rPr>
              <a:t>Sakif</a:t>
            </a:r>
            <a:r>
              <a:rPr lang="en-US" dirty="0" smtClean="0">
                <a:solidFill>
                  <a:schemeClr val="bg1"/>
                </a:solidFill>
              </a:rPr>
              <a:t> Hossain Khan, Kira </a:t>
            </a:r>
            <a:r>
              <a:rPr lang="en-US" dirty="0" err="1" smtClean="0">
                <a:solidFill>
                  <a:schemeClr val="bg1"/>
                </a:solidFill>
              </a:rPr>
              <a:t>Aveline</a:t>
            </a:r>
            <a:r>
              <a:rPr lang="en-US" dirty="0" smtClean="0">
                <a:solidFill>
                  <a:schemeClr val="bg1"/>
                </a:solidFill>
              </a:rPr>
              <a:t> Selby, </a:t>
            </a:r>
            <a:r>
              <a:rPr lang="en-US" dirty="0" err="1" smtClean="0">
                <a:solidFill>
                  <a:schemeClr val="bg1"/>
                </a:solidFill>
              </a:rPr>
              <a:t>Congcong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Zhi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491740" y="7240228"/>
            <a:ext cx="11272443" cy="7645426"/>
            <a:chOff x="2978604" y="5014718"/>
            <a:chExt cx="11272443" cy="764542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 rot="10800000">
              <a:off x="2978604" y="6542436"/>
              <a:ext cx="11272443" cy="6117708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4212041" y="5418182"/>
              <a:ext cx="2026023" cy="5613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126285" y="5014718"/>
              <a:ext cx="1512516" cy="21738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6671050" y="8158475"/>
              <a:ext cx="3162153" cy="5613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6640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5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seq2seq: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 smtClean="0">
                <a:solidFill>
                  <a:srgbClr val="00B0F0"/>
                </a:solidFill>
              </a:rPr>
              <a:t>Beam Search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0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C000"/>
                </a:solidFill>
              </a:rPr>
              <a:t>PyTorch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413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639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01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 amt="11000"/>
          </a:blip>
          <a:srcRect l="71980" t="4812" r="152" b="80762"/>
          <a:stretch/>
        </p:blipFill>
        <p:spPr>
          <a:xfrm rot="16200000">
            <a:off x="1084846" y="3794653"/>
            <a:ext cx="18460569" cy="66580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9983" y="2615009"/>
            <a:ext cx="8231392" cy="1398376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rPr>
              <a:t>Questions?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79983" y="2384122"/>
            <a:ext cx="4389120" cy="5127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rgbClr val="00B0F0"/>
                </a:solidFill>
                <a:latin typeface="Andale Mono" charset="0"/>
                <a:ea typeface="Andale Mono" charset="0"/>
                <a:cs typeface="Andale Mono" charset="0"/>
              </a:rPr>
              <a:t>&gt; goodbye world!</a:t>
            </a:r>
            <a:endParaRPr lang="en-US" sz="3200" dirty="0">
              <a:solidFill>
                <a:srgbClr val="00B0F0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491740" y="7240228"/>
            <a:ext cx="11272443" cy="7645426"/>
            <a:chOff x="2978604" y="5014718"/>
            <a:chExt cx="11272443" cy="764542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 rot="10800000">
              <a:off x="2978604" y="6542436"/>
              <a:ext cx="11272443" cy="6117708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4212041" y="5418182"/>
              <a:ext cx="2026023" cy="5613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126285" y="5014718"/>
              <a:ext cx="1512516" cy="21738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6671050" y="8158475"/>
              <a:ext cx="3162153" cy="5613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1578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Arrow Connector 35"/>
          <p:cNvCxnSpPr>
            <a:stCxn id="10" idx="5"/>
            <a:endCxn id="29" idx="1"/>
          </p:cNvCxnSpPr>
          <p:nvPr/>
        </p:nvCxnSpPr>
        <p:spPr>
          <a:xfrm>
            <a:off x="6068401" y="1083535"/>
            <a:ext cx="991379" cy="178205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0" idx="3"/>
            <a:endCxn id="28" idx="7"/>
          </p:cNvCxnSpPr>
          <p:nvPr/>
        </p:nvCxnSpPr>
        <p:spPr>
          <a:xfrm flipH="1">
            <a:off x="4381206" y="1083535"/>
            <a:ext cx="991379" cy="176789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6958132" y="2768533"/>
            <a:ext cx="694097" cy="66275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788757" y="2754367"/>
            <a:ext cx="694097" cy="66275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5194320" y="5027827"/>
            <a:ext cx="984032" cy="871868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228477" y="3442481"/>
            <a:ext cx="984032" cy="871868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28477" y="1896665"/>
            <a:ext cx="984032" cy="87186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228477" y="339349"/>
            <a:ext cx="984032" cy="871868"/>
          </a:xfrm>
          <a:prstGeom prst="ellipse">
            <a:avLst/>
          </a:prstGeom>
          <a:solidFill>
            <a:srgbClr val="FF4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8180" y="127149"/>
            <a:ext cx="3522660" cy="1268838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Hiragino Kaku Gothic Std W8" charset="-128"/>
                <a:ea typeface="Hiragino Kaku Gothic Std W8" charset="-128"/>
                <a:cs typeface="Hiragino Kaku Gothic Std W8" charset="-128"/>
              </a:rPr>
              <a:t>Introduction</a:t>
            </a:r>
            <a:endParaRPr lang="en-US" sz="3200" dirty="0">
              <a:latin typeface="Hiragino Kaku Gothic Std W8" charset="-128"/>
              <a:ea typeface="Hiragino Kaku Gothic Std W8" charset="-128"/>
              <a:cs typeface="Hiragino Kaku Gothic Std W8" charset="-12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3933505" y="1658650"/>
            <a:ext cx="4072009" cy="1268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defRPr>
            </a:lvl1pPr>
          </a:lstStyle>
          <a:p>
            <a:r>
              <a:rPr lang="en-US" sz="3200" dirty="0" smtClean="0"/>
              <a:t>Seq2Seq Model</a:t>
            </a:r>
            <a:endParaRPr lang="en-US" sz="32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310164" y="2451323"/>
            <a:ext cx="2193200" cy="1268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defRPr>
            </a:lvl1pPr>
          </a:lstStyle>
          <a:p>
            <a:r>
              <a:rPr lang="en-US" sz="2400" dirty="0" smtClean="0"/>
              <a:t>Attention</a:t>
            </a:r>
            <a:endParaRPr lang="en-US" sz="2400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6261670" y="2451323"/>
            <a:ext cx="3522660" cy="1268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defRPr>
            </a:lvl1pPr>
          </a:lstStyle>
          <a:p>
            <a:r>
              <a:rPr lang="en-US" sz="2400" dirty="0" smtClean="0"/>
              <a:t>Beam Search</a:t>
            </a:r>
            <a:endParaRPr lang="en-US" sz="24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4208180" y="3243996"/>
            <a:ext cx="4106980" cy="1268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defRPr>
            </a:lvl1pPr>
          </a:lstStyle>
          <a:p>
            <a:r>
              <a:rPr lang="en-US" sz="3200" dirty="0" smtClean="0"/>
              <a:t>Implantation </a:t>
            </a:r>
            <a:endParaRPr lang="en-US" sz="3200" dirty="0"/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856472" y="4829342"/>
            <a:ext cx="1786966" cy="1268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defRPr>
            </a:lvl1pPr>
          </a:lstStyle>
          <a:p>
            <a:r>
              <a:rPr lang="en-US" sz="3200" smtClean="0"/>
              <a:t>Demo</a:t>
            </a:r>
            <a:endParaRPr lang="en-US" sz="3200" dirty="0"/>
          </a:p>
        </p:txBody>
      </p:sp>
      <p:cxnSp>
        <p:nvCxnSpPr>
          <p:cNvPr id="23" name="Straight Arrow Connector 22"/>
          <p:cNvCxnSpPr>
            <a:stCxn id="10" idx="4"/>
            <a:endCxn id="12" idx="0"/>
          </p:cNvCxnSpPr>
          <p:nvPr/>
        </p:nvCxnSpPr>
        <p:spPr>
          <a:xfrm>
            <a:off x="5720493" y="1211217"/>
            <a:ext cx="0" cy="68544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5698430" y="2768533"/>
            <a:ext cx="0" cy="68544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713581" y="4342379"/>
            <a:ext cx="0" cy="68544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7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 </a:t>
            </a:r>
            <a:br>
              <a:rPr lang="en-US" dirty="0" smtClean="0"/>
            </a:br>
            <a:r>
              <a:rPr lang="en-US" dirty="0" smtClean="0">
                <a:solidFill>
                  <a:srgbClr val="FF40FF"/>
                </a:solidFill>
              </a:rPr>
              <a:t>Conversational Entities</a:t>
            </a:r>
            <a:endParaRPr lang="en-US" dirty="0">
              <a:solidFill>
                <a:srgbClr val="FF40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16667"/>
            <a:ext cx="10515600" cy="4060296"/>
          </a:xfrm>
        </p:spPr>
        <p:txBody>
          <a:bodyPr/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Conversational Entity </a:t>
            </a:r>
            <a:r>
              <a:rPr lang="en-US" dirty="0" smtClean="0"/>
              <a:t>= </a:t>
            </a:r>
            <a:r>
              <a:rPr lang="en-US" dirty="0" smtClean="0">
                <a:solidFill>
                  <a:srgbClr val="FF0000"/>
                </a:solidFill>
              </a:rPr>
              <a:t>Dialog System </a:t>
            </a:r>
            <a:r>
              <a:rPr lang="en-US" dirty="0" smtClean="0"/>
              <a:t>= </a:t>
            </a:r>
            <a:r>
              <a:rPr lang="en-US" dirty="0" err="1" smtClean="0">
                <a:solidFill>
                  <a:srgbClr val="FF0000"/>
                </a:solidFill>
              </a:rPr>
              <a:t>Chatbot</a:t>
            </a:r>
            <a:endParaRPr lang="en-US" dirty="0" smtClean="0">
              <a:solidFill>
                <a:srgbClr val="002060"/>
              </a:solidFill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Textual </a:t>
            </a:r>
            <a:r>
              <a:rPr lang="en-US" dirty="0" smtClean="0"/>
              <a:t>Conversational Entity = </a:t>
            </a:r>
            <a:r>
              <a:rPr lang="en-US" dirty="0" err="1" smtClean="0"/>
              <a:t>Chatbot</a:t>
            </a:r>
            <a:r>
              <a:rPr lang="en-US" dirty="0" smtClean="0"/>
              <a:t> which receives text and   	responds with text.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Contrast with </a:t>
            </a:r>
            <a:r>
              <a:rPr lang="en-US" dirty="0" smtClean="0">
                <a:solidFill>
                  <a:srgbClr val="FF0000"/>
                </a:solidFill>
              </a:rPr>
              <a:t>auditory </a:t>
            </a:r>
            <a:r>
              <a:rPr lang="en-US" dirty="0" smtClean="0"/>
              <a:t>entity, which can receive voice messages and respond in kind.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Why </a:t>
            </a:r>
            <a:r>
              <a:rPr lang="en-US" dirty="0" err="1" smtClean="0"/>
              <a:t>chatbots</a:t>
            </a:r>
            <a:r>
              <a:rPr lang="en-US" dirty="0" smtClean="0"/>
              <a:t> and why now?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Lots of industry interest in constructing </a:t>
            </a:r>
            <a:r>
              <a:rPr lang="en-US" dirty="0" err="1" smtClean="0"/>
              <a:t>chatbots</a:t>
            </a: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Next-gen interfacing with consumer devices (e.g.: practical virtual assistants)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Automate and reduce friction in daily transactions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Continued alienation of people from each other under late capitalism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endParaRPr lang="en-US" dirty="0">
              <a:solidFill>
                <a:srgbClr val="002060"/>
              </a:solidFill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40FF"/>
                </a:solidFill>
              </a:rPr>
              <a:t>Background</a:t>
            </a:r>
            <a:endParaRPr lang="en-US" dirty="0">
              <a:solidFill>
                <a:srgbClr val="FF40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 smtClean="0"/>
              <a:t> Two flavors of </a:t>
            </a:r>
            <a:r>
              <a:rPr lang="en-US" dirty="0" err="1" smtClean="0"/>
              <a:t>chatbot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Retrieval-based agent</a:t>
            </a:r>
            <a:r>
              <a:rPr lang="en-US" dirty="0" smtClean="0"/>
              <a:t>: </a:t>
            </a:r>
            <a:r>
              <a:rPr lang="en-US" dirty="0"/>
              <a:t>G</a:t>
            </a:r>
            <a:r>
              <a:rPr lang="en-US" dirty="0" smtClean="0"/>
              <a:t>iven </a:t>
            </a:r>
            <a:r>
              <a:rPr lang="en-US" dirty="0"/>
              <a:t>input, output response from a fixed, </a:t>
            </a:r>
            <a:r>
              <a:rPr lang="en-US" u="sng" dirty="0"/>
              <a:t>pre</a:t>
            </a:r>
            <a:r>
              <a:rPr lang="en-US" dirty="0"/>
              <a:t>-defined set of </a:t>
            </a:r>
            <a:r>
              <a:rPr lang="en-US" dirty="0" smtClean="0"/>
              <a:t>responses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>
                <a:solidFill>
                  <a:srgbClr val="FF0000"/>
                </a:solidFill>
              </a:rPr>
              <a:t>Generative agent</a:t>
            </a:r>
            <a:r>
              <a:rPr lang="en-US" dirty="0" smtClean="0"/>
              <a:t>: Given input, generate response from scratch; “smart” </a:t>
            </a:r>
            <a:r>
              <a:rPr lang="en-US" dirty="0" err="1" smtClean="0"/>
              <a:t>chatbot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Core problem to tackle: Natural Language Processing (NLP)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Automatically process, “understand” and generate language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NLP has a long history (starting with Turing) but modern NLP usually means </a:t>
            </a:r>
            <a:r>
              <a:rPr lang="en-US" i="1" dirty="0" smtClean="0"/>
              <a:t>statistical </a:t>
            </a:r>
            <a:r>
              <a:rPr lang="en-US" dirty="0" smtClean="0"/>
              <a:t>or </a:t>
            </a:r>
            <a:r>
              <a:rPr lang="en-US" i="1" dirty="0" smtClean="0"/>
              <a:t>distributional </a:t>
            </a:r>
            <a:r>
              <a:rPr lang="en-US" dirty="0" smtClean="0"/>
              <a:t>NLP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Current trend: Use deep (recurrent) neural networks to construct a generative entity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2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40FF"/>
                </a:solidFill>
              </a:rPr>
              <a:t>Pros of (R)NNs</a:t>
            </a:r>
            <a:endParaRPr lang="en-US" dirty="0">
              <a:solidFill>
                <a:srgbClr val="FF40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/>
              <a:t> </a:t>
            </a:r>
            <a:r>
              <a:rPr lang="en-US" dirty="0" smtClean="0">
                <a:solidFill>
                  <a:srgbClr val="FF0000"/>
                </a:solidFill>
              </a:rPr>
              <a:t>End-to-end </a:t>
            </a:r>
            <a:r>
              <a:rPr lang="en-US" dirty="0" smtClean="0"/>
              <a:t>model: after some standard data cleaning and formatting, train and tune a single (large) model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Little to no </a:t>
            </a:r>
            <a:r>
              <a:rPr lang="en-US" dirty="0" smtClean="0">
                <a:solidFill>
                  <a:srgbClr val="FF0000"/>
                </a:solidFill>
              </a:rPr>
              <a:t>feature engineering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Contrast with previous statistical NLP approaches which involve long and  complicated pipelines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/>
              <a:t>Minimal </a:t>
            </a:r>
            <a:r>
              <a:rPr lang="en-US" dirty="0" smtClean="0">
                <a:solidFill>
                  <a:srgbClr val="FF0000"/>
                </a:solidFill>
              </a:rPr>
              <a:t>domain knowledge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charset="2"/>
              <a:buChar char="Ø"/>
            </a:pPr>
            <a:r>
              <a:rPr lang="en-US" dirty="0"/>
              <a:t> </a:t>
            </a:r>
            <a:r>
              <a:rPr lang="en-US" dirty="0" smtClean="0">
                <a:solidFill>
                  <a:srgbClr val="FF0000"/>
                </a:solidFill>
              </a:rPr>
              <a:t>Transferable</a:t>
            </a:r>
            <a:r>
              <a:rPr lang="en-US" dirty="0" smtClean="0"/>
              <a:t> models and learning: model for translation can also be used for conversational agent or other tasks and vice-versa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65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40FF"/>
                </a:solidFill>
              </a:rPr>
              <a:t>Cons of (R)NNs</a:t>
            </a:r>
            <a:endParaRPr lang="en-US" dirty="0">
              <a:solidFill>
                <a:srgbClr val="FF40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 smtClean="0"/>
              <a:t> Long training time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/>
              <a:t> </a:t>
            </a:r>
            <a:r>
              <a:rPr lang="en-US" dirty="0" smtClean="0"/>
              <a:t>Difficult to explore </a:t>
            </a:r>
            <a:r>
              <a:rPr lang="en-US" dirty="0" err="1" smtClean="0"/>
              <a:t>hyperparameter</a:t>
            </a:r>
            <a:r>
              <a:rPr lang="en-US" dirty="0" smtClean="0"/>
              <a:t> combinations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/>
              <a:t> </a:t>
            </a:r>
            <a:r>
              <a:rPr lang="en-US" dirty="0" smtClean="0"/>
              <a:t>Paucity of mathematical foundations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/>
              <a:t> </a:t>
            </a:r>
            <a:r>
              <a:rPr lang="en-US" dirty="0" smtClean="0"/>
              <a:t>Lack of principled approaches for choosing model architecture and parameters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/>
              <a:t> </a:t>
            </a:r>
            <a:r>
              <a:rPr lang="en-US" dirty="0" smtClean="0"/>
              <a:t>Black-box model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lang="en-US" dirty="0"/>
              <a:t> </a:t>
            </a:r>
            <a:r>
              <a:rPr lang="en-US" dirty="0" smtClean="0"/>
              <a:t>Difficult to debug if things go wrong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586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B0F0"/>
                </a:solidFill>
              </a:rPr>
              <a:t>Recurrent Neural Networks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B0F0"/>
                </a:solidFill>
              </a:rPr>
              <a:t>The seq2seq Model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11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eq2seq: </a:t>
            </a:r>
            <a:r>
              <a:rPr lang="en-US" dirty="0" smtClean="0">
                <a:solidFill>
                  <a:srgbClr val="00B0F0"/>
                </a:solidFill>
              </a:rPr>
              <a:t>Attention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A874B-28AD-CC40-8F76-86F19413047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4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</TotalTime>
  <Words>299</Words>
  <Application>Microsoft Macintosh PowerPoint</Application>
  <PresentationFormat>Widescreen</PresentationFormat>
  <Paragraphs>63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Andale Mono</vt:lpstr>
      <vt:lpstr>Calibri</vt:lpstr>
      <vt:lpstr>Calibri Light</vt:lpstr>
      <vt:lpstr>Hiragino Kaku Gothic Std W8</vt:lpstr>
      <vt:lpstr>Wingdings</vt:lpstr>
      <vt:lpstr>Arial</vt:lpstr>
      <vt:lpstr>Office Theme</vt:lpstr>
      <vt:lpstr>Constructing Textual Artificial Conversational Entities using Deep Learning</vt:lpstr>
      <vt:lpstr>Introduction</vt:lpstr>
      <vt:lpstr>Introduction:  Conversational Entities</vt:lpstr>
      <vt:lpstr>Background</vt:lpstr>
      <vt:lpstr>Pros of (R)NNs</vt:lpstr>
      <vt:lpstr>Cons of (R)NNs</vt:lpstr>
      <vt:lpstr>Recurrent Neural Networks</vt:lpstr>
      <vt:lpstr>The seq2seq Model</vt:lpstr>
      <vt:lpstr>seq2seq: Attention</vt:lpstr>
      <vt:lpstr>seq2seq: Beam Search</vt:lpstr>
      <vt:lpstr>PyTorch</vt:lpstr>
      <vt:lpstr>Demo</vt:lpstr>
      <vt:lpstr>References</vt:lpstr>
      <vt:lpstr>Questions?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Constructing Textual Artificial Conversational Entities using Deep Learning</dc:title>
  <dc:creator>Microsoft Office User</dc:creator>
  <cp:lastModifiedBy>Microsoft Office User</cp:lastModifiedBy>
  <cp:revision>26</cp:revision>
  <dcterms:created xsi:type="dcterms:W3CDTF">2017-11-06T02:15:31Z</dcterms:created>
  <dcterms:modified xsi:type="dcterms:W3CDTF">2017-11-15T17:48:20Z</dcterms:modified>
</cp:coreProperties>
</file>

<file path=docProps/thumbnail.jpeg>
</file>